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59" r:id="rId56"/>
    <p:sldId id="360" r:id="rId57"/>
    <p:sldId id="505" r:id="rId58"/>
    <p:sldId id="362" r:id="rId59"/>
    <p:sldId id="390" r:id="rId60"/>
    <p:sldId id="391" r:id="rId61"/>
    <p:sldId id="393" r:id="rId62"/>
    <p:sldId id="394" r:id="rId63"/>
    <p:sldId id="493" r:id="rId64"/>
    <p:sldId id="494" r:id="rId65"/>
    <p:sldId id="495" r:id="rId66"/>
    <p:sldId id="395" r:id="rId67"/>
    <p:sldId id="496" r:id="rId68"/>
    <p:sldId id="488" r:id="rId69"/>
    <p:sldId id="357" r:id="rId70"/>
    <p:sldId id="489" r:id="rId71"/>
    <p:sldId id="490" r:id="rId72"/>
    <p:sldId id="491" r:id="rId73"/>
    <p:sldId id="504" r:id="rId74"/>
    <p:sldId id="497" r:id="rId75"/>
    <p:sldId id="448" r:id="rId76"/>
    <p:sldId id="449" r:id="rId77"/>
    <p:sldId id="450" r:id="rId78"/>
    <p:sldId id="451" r:id="rId79"/>
    <p:sldId id="452" r:id="rId80"/>
    <p:sldId id="436" r:id="rId81"/>
    <p:sldId id="437" r:id="rId82"/>
    <p:sldId id="438" r:id="rId83"/>
    <p:sldId id="435" r:id="rId84"/>
    <p:sldId id="439" r:id="rId85"/>
    <p:sldId id="440" r:id="rId86"/>
    <p:sldId id="441" r:id="rId87"/>
    <p:sldId id="444" r:id="rId88"/>
    <p:sldId id="442" r:id="rId89"/>
    <p:sldId id="445" r:id="rId90"/>
    <p:sldId id="443" r:id="rId91"/>
    <p:sldId id="446" r:id="rId92"/>
    <p:sldId id="447" r:id="rId93"/>
    <p:sldId id="41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2.png"/><Relationship Id="rId7" Type="http://schemas.openxmlformats.org/officeDocument/2006/relationships/image" Target="../media/image8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10" Type="http://schemas.openxmlformats.org/officeDocument/2006/relationships/image" Target="../media/image111.png"/><Relationship Id="rId4" Type="http://schemas.openxmlformats.org/officeDocument/2006/relationships/image" Target="../media/image512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programmers have used regular expressions</a:t>
            </a:r>
          </a:p>
          <a:p>
            <a:r>
              <a:rPr lang="en-US" dirty="0"/>
              <a:t>Formally, regular expressions specify acceptable sequences of </a:t>
            </a:r>
            <a:r>
              <a:rPr lang="en-US" b="1" i="1" dirty="0"/>
              <a:t>finite</a:t>
            </a:r>
            <a:r>
              <a:rPr lang="en-US" b="1" dirty="0"/>
              <a:t> </a:t>
            </a:r>
            <a:r>
              <a:rPr lang="en-US" dirty="0"/>
              <a:t>length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[a-z][a-z 0-9] : strings starting with a lowercase letter (a-z) followed by </a:t>
            </a:r>
            <a:r>
              <a:rPr lang="en-US" b="1" i="1" dirty="0"/>
              <a:t>one </a:t>
            </a:r>
            <a:r>
              <a:rPr lang="en-US" dirty="0"/>
              <a:t>lowercase letter or number</a:t>
            </a:r>
          </a:p>
          <a:p>
            <a:pPr lvl="1"/>
            <a:r>
              <a:rPr lang="en-US" dirty="0"/>
              <a:t>[a-z][0-9]*[a-z] : strings starting with a lowercase letter, followed by </a:t>
            </a:r>
            <a:r>
              <a:rPr lang="en-US" b="1" i="1" dirty="0"/>
              <a:t>finitely many </a:t>
            </a:r>
            <a:r>
              <a:rPr lang="en-US" dirty="0"/>
              <a:t>numbers followed by a lowercase letter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to automata and formal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D2139-DA86-4367-A97E-60D44CF0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544223"/>
          </a:xfrm>
        </p:spPr>
        <p:txBody>
          <a:bodyPr/>
          <a:lstStyle/>
          <a:p>
            <a:r>
              <a:rPr lang="en-US" dirty="0"/>
              <a:t>Famous equivalence between finite state automata and 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E3D7F-99AC-45AB-B47C-9BF23185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9FFA-2044-44D0-BFF4-B313D77B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/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/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19FDA-2E25-433E-827C-CCEBC87EA9E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1558441" y="3074128"/>
            <a:ext cx="684470" cy="46577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E248BC-BFD2-4496-A4D8-C404AD0C6C91}"/>
              </a:ext>
            </a:extLst>
          </p:cNvPr>
          <p:cNvSpPr txBox="1"/>
          <p:nvPr/>
        </p:nvSpPr>
        <p:spPr>
          <a:xfrm>
            <a:off x="1254511" y="31538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/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A7206A-2A26-4D18-B9D8-3F863EFB3972}"/>
              </a:ext>
            </a:extLst>
          </p:cNvPr>
          <p:cNvCxnSpPr>
            <a:cxnSpLocks/>
            <a:stCxn id="31" idx="7"/>
            <a:endCxn id="17" idx="3"/>
          </p:cNvCxnSpPr>
          <p:nvPr/>
        </p:nvCxnSpPr>
        <p:spPr>
          <a:xfrm flipV="1">
            <a:off x="2950746" y="3025335"/>
            <a:ext cx="771342" cy="514564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B7F68-9024-4A4C-B443-AF27B5ECFD50}"/>
              </a:ext>
            </a:extLst>
          </p:cNvPr>
          <p:cNvSpPr txBox="1"/>
          <p:nvPr/>
        </p:nvSpPr>
        <p:spPr>
          <a:xfrm>
            <a:off x="3356199" y="3286945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a-z,0-9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D55472-CB6E-4EE0-B06A-11F20E9301DD}"/>
              </a:ext>
            </a:extLst>
          </p:cNvPr>
          <p:cNvSpPr/>
          <p:nvPr/>
        </p:nvSpPr>
        <p:spPr>
          <a:xfrm>
            <a:off x="1619599" y="4737101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[a-z][a-z 0-9 ]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/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200630-9024-4819-A5F0-851C95084A3D}"/>
              </a:ext>
            </a:extLst>
          </p:cNvPr>
          <p:cNvCxnSpPr>
            <a:cxnSpLocks/>
          </p:cNvCxnSpPr>
          <p:nvPr/>
        </p:nvCxnSpPr>
        <p:spPr>
          <a:xfrm>
            <a:off x="461691" y="2342347"/>
            <a:ext cx="342235" cy="37222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1C78D2-95FA-430C-AF6B-0DA6670C0780}"/>
              </a:ext>
            </a:extLst>
          </p:cNvPr>
          <p:cNvGrpSpPr/>
          <p:nvPr/>
        </p:nvGrpSpPr>
        <p:grpSpPr>
          <a:xfrm>
            <a:off x="6835536" y="2078643"/>
            <a:ext cx="5305337" cy="3444340"/>
            <a:chOff x="6010945" y="2019402"/>
            <a:chExt cx="5305337" cy="344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/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/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3617C4-0907-4623-90F7-BA5831A582B9}"/>
                </a:ext>
              </a:extLst>
            </p:cNvPr>
            <p:cNvCxnSpPr>
              <a:cxnSpLocks/>
              <a:stCxn id="38" idx="5"/>
              <a:endCxn id="42" idx="1"/>
            </p:cNvCxnSpPr>
            <p:nvPr/>
          </p:nvCxnSpPr>
          <p:spPr>
            <a:xfrm>
              <a:off x="7124212" y="3074128"/>
              <a:ext cx="684470" cy="46577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A7FD-3950-4761-ACD9-6A0ACFFD3D58}"/>
                </a:ext>
              </a:extLst>
            </p:cNvPr>
            <p:cNvSpPr txBox="1"/>
            <p:nvPr/>
          </p:nvSpPr>
          <p:spPr>
            <a:xfrm>
              <a:off x="7250811" y="2787495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/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57B32A5-68D8-4EB3-929D-22D2D1CF9A08}"/>
                </a:ext>
              </a:extLst>
            </p:cNvPr>
            <p:cNvCxnSpPr>
              <a:cxnSpLocks/>
              <a:stCxn id="42" idx="7"/>
              <a:endCxn id="39" idx="3"/>
            </p:cNvCxnSpPr>
            <p:nvPr/>
          </p:nvCxnSpPr>
          <p:spPr>
            <a:xfrm flipV="1">
              <a:off x="8516517" y="3025335"/>
              <a:ext cx="771342" cy="51456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8E0D6-491D-4CD6-AF14-38554D90F9A4}"/>
                </a:ext>
              </a:extLst>
            </p:cNvPr>
            <p:cNvSpPr txBox="1"/>
            <p:nvPr/>
          </p:nvSpPr>
          <p:spPr>
            <a:xfrm>
              <a:off x="8808880" y="3209090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60BF7D4-8B41-4652-A6C1-8F5DA2B2C379}"/>
                </a:ext>
              </a:extLst>
            </p:cNvPr>
            <p:cNvSpPr/>
            <p:nvPr/>
          </p:nvSpPr>
          <p:spPr>
            <a:xfrm>
              <a:off x="7808682" y="3925970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7495C-0C2A-410B-9C7B-B9D4739675CB}"/>
                </a:ext>
              </a:extLst>
            </p:cNvPr>
            <p:cNvSpPr txBox="1"/>
            <p:nvPr/>
          </p:nvSpPr>
          <p:spPr>
            <a:xfrm>
              <a:off x="7832220" y="4515707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B52020-B980-4DE5-BAD5-356F52F15300}"/>
                </a:ext>
              </a:extLst>
            </p:cNvPr>
            <p:cNvSpPr/>
            <p:nvPr/>
          </p:nvSpPr>
          <p:spPr>
            <a:xfrm>
              <a:off x="8884206" y="4940522"/>
              <a:ext cx="2432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[a-z][0-9]*[a-z]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/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7E5770-0D94-4EE6-9218-19863F50A35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945" y="2359278"/>
              <a:ext cx="342235" cy="37222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7BC3EFE-22B1-4D22-8FC4-6B6BCEC6E5EE}"/>
              </a:ext>
            </a:extLst>
          </p:cNvPr>
          <p:cNvSpPr/>
          <p:nvPr/>
        </p:nvSpPr>
        <p:spPr>
          <a:xfrm>
            <a:off x="4164527" y="4308345"/>
            <a:ext cx="730782" cy="58383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8F091-6242-4444-91E4-01F2E4CD8962}"/>
              </a:ext>
            </a:extLst>
          </p:cNvPr>
          <p:cNvSpPr/>
          <p:nvPr/>
        </p:nvSpPr>
        <p:spPr>
          <a:xfrm>
            <a:off x="4164527" y="5016551"/>
            <a:ext cx="730782" cy="583836"/>
          </a:xfrm>
          <a:prstGeom prst="ellipse">
            <a:avLst/>
          </a:prstGeom>
          <a:ln w="9525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66790F-8DC5-493B-BABB-8531D5037BC4}"/>
              </a:ext>
            </a:extLst>
          </p:cNvPr>
          <p:cNvSpPr txBox="1"/>
          <p:nvPr/>
        </p:nvSpPr>
        <p:spPr>
          <a:xfrm>
            <a:off x="5041875" y="4369430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C99A8-B5B1-462C-A244-B63CBA541C0E}"/>
              </a:ext>
            </a:extLst>
          </p:cNvPr>
          <p:cNvSpPr txBox="1"/>
          <p:nvPr/>
        </p:nvSpPr>
        <p:spPr>
          <a:xfrm>
            <a:off x="4973866" y="4940522"/>
            <a:ext cx="141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Accepting</a:t>
            </a:r>
          </a:p>
          <a:p>
            <a:r>
              <a:rPr lang="en-US" sz="2400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/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rc 68">
            <a:extLst>
              <a:ext uri="{FF2B5EF4-FFF2-40B4-BE49-F238E27FC236}">
                <a16:creationId xmlns:a16="http://schemas.microsoft.com/office/drawing/2014/main" id="{10BB2DEA-3B23-4273-91CE-7383E9C881FC}"/>
              </a:ext>
            </a:extLst>
          </p:cNvPr>
          <p:cNvSpPr/>
          <p:nvPr/>
        </p:nvSpPr>
        <p:spPr>
          <a:xfrm>
            <a:off x="7252025" y="4308345"/>
            <a:ext cx="675569" cy="589737"/>
          </a:xfrm>
          <a:prstGeom prst="arc">
            <a:avLst>
              <a:gd name="adj1" fmla="val 18757459"/>
              <a:gd name="adj2" fmla="val 14249514"/>
            </a:avLst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7F564-CB1E-469D-A51F-0BA93497D8C7}"/>
              </a:ext>
            </a:extLst>
          </p:cNvPr>
          <p:cNvSpPr txBox="1"/>
          <p:nvPr/>
        </p:nvSpPr>
        <p:spPr>
          <a:xfrm>
            <a:off x="7447428" y="48454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1A7657-F485-4F23-8BEB-0FA7E0F70137}"/>
              </a:ext>
            </a:extLst>
          </p:cNvPr>
          <p:cNvCxnSpPr>
            <a:cxnSpLocks/>
            <a:stCxn id="38" idx="4"/>
            <a:endCxn id="68" idx="0"/>
          </p:cNvCxnSpPr>
          <p:nvPr/>
        </p:nvCxnSpPr>
        <p:spPr>
          <a:xfrm flipH="1">
            <a:off x="7589811" y="3213069"/>
            <a:ext cx="5075" cy="63500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938CB48-2CEA-4AD0-9910-B631545BF3BA}"/>
              </a:ext>
            </a:extLst>
          </p:cNvPr>
          <p:cNvSpPr txBox="1"/>
          <p:nvPr/>
        </p:nvSpPr>
        <p:spPr>
          <a:xfrm>
            <a:off x="6879065" y="32244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0-9</a:t>
            </a:r>
          </a:p>
        </p:txBody>
      </p:sp>
    </p:spTree>
    <p:extLst>
      <p:ext uri="{BB962C8B-B14F-4D97-AF65-F5344CB8AC3E}">
        <p14:creationId xmlns:p14="http://schemas.microsoft.com/office/powerpoint/2010/main" val="349617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06B4-6427-4F3F-B1B8-634BEDF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How does a finite state automaton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BE69-5761-469D-B163-5BAF97F0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Starts at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if it receives a letter in a-z,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	 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it receives a number in 0-9,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    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(as it received a-z)</a:t>
                </a:r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, no matter what it gets,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an accepting state where computation halts</a:t>
                </a:r>
              </a:p>
              <a:p>
                <a:r>
                  <a:rPr lang="en-US" sz="2400" dirty="0"/>
                  <a:t>Any string that takes the machine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/>
                  <a:t>accepted </a:t>
                </a:r>
                <a:r>
                  <a:rPr lang="en-US" sz="2400" dirty="0"/>
                  <a:t>by the machine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  <a:blipFill>
                <a:blip r:embed="rId2"/>
                <a:stretch>
                  <a:fillRect l="-64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46BC1FB-2A7B-4C79-A4C7-EA2A121617EC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91527A-B8BF-4CF8-BEF7-A711B6792D0F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AF46033-11B1-465D-A4D9-F408765773A4}"/>
                  </a:ext>
                </a:extLst>
              </p:cNvPr>
              <p:cNvCxnSpPr>
                <a:cxnSpLocks/>
                <a:stCxn id="21" idx="5"/>
                <a:endCxn id="25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311B65-F7FA-4EEE-A92B-E33397DC11F0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7191B8-86DC-49E0-BB5F-4B4E185AFFEE}"/>
                  </a:ext>
                </a:extLst>
              </p:cNvPr>
              <p:cNvCxnSpPr>
                <a:cxnSpLocks/>
                <a:stCxn id="25" idx="7"/>
                <a:endCxn id="22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229FC3-4375-4852-900E-4B0A58986354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47D44F-8B5D-427A-B318-1A6EAB894129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F3EBA3-0267-49FC-B4E6-341789F3F6AE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9BCAAC4-5EFE-4A74-8B6A-81BABC11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EDC9B5E-3C26-4342-B2F1-12924CE9E761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F2494-68FF-4C19-A972-5C4A935369ED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B26735-7F6B-4805-9335-55E0A4777D93}"/>
                </a:ext>
              </a:extLst>
            </p:cNvPr>
            <p:cNvCxnSpPr>
              <a:cxnSpLocks/>
              <a:stCxn id="21" idx="4"/>
              <a:endCxn id="3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8629B-8A3F-448E-901B-9D05FC8838DC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strings are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ab, </a:t>
                </a:r>
                <a:r>
                  <a:rPr lang="en-US" dirty="0" err="1"/>
                  <a:t>zy</a:t>
                </a:r>
                <a:r>
                  <a:rPr lang="en-US" dirty="0"/>
                  <a:t>, s2r, q123s, u3123123v, etc.</a:t>
                </a:r>
              </a:p>
              <a:p>
                <a:r>
                  <a:rPr lang="en-US" dirty="0"/>
                  <a:t>What strings are not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2b, 334a, etc.</a:t>
                </a:r>
              </a:p>
              <a:p>
                <a:r>
                  <a:rPr lang="en-US" dirty="0"/>
                  <a:t>The set of all strings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its </a:t>
                </a:r>
                <a:r>
                  <a:rPr lang="en-US" b="1" i="1" dirty="0"/>
                  <a:t>language </a:t>
                </a:r>
              </a:p>
              <a:p>
                <a:r>
                  <a:rPr lang="en-US" dirty="0"/>
                  <a:t>The language of a finite state automaton consists of strings, each of which can be arbitrarily long, </a:t>
                </a:r>
                <a:r>
                  <a:rPr lang="en-US" b="1" i="1" dirty="0"/>
                  <a:t>but finite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  <a:blipFill>
                <a:blip r:embed="rId2"/>
                <a:stretch>
                  <a:fillRect l="-1047" t="-2384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D079E8-14A8-40E5-82F4-D6E9A6BA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 finite state automaton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E17F-B6D6-4509-A7F7-F658EEF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426099-D9DF-4DD9-8B9E-F815EA48BD1E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BDBF34-4188-4DDD-8F9C-042A65FDF80C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C9D4A1F-2EA0-4D17-B7A9-4A8E1950E89D}"/>
                  </a:ext>
                </a:extLst>
              </p:cNvPr>
              <p:cNvCxnSpPr>
                <a:cxnSpLocks/>
                <a:stCxn id="48" idx="5"/>
                <a:endCxn id="52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1012-645B-47B9-B60A-9EB1420E5EE8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1F1A5D6-82DB-4802-B113-9F7BFC697E68}"/>
                  </a:ext>
                </a:extLst>
              </p:cNvPr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09EB2-0181-4277-91A1-F8856703C6B1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474F16D-1A54-430C-8261-BCFEBD730F4D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4EFD36-A098-4542-9FF6-A443ADD8A043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4A5F6D-7EB1-402A-92FE-8128EC51B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74149BD-D399-4B44-8F8E-C30705A68486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73454-9F0C-4991-8738-790885483BBA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2CD811-E2D8-4CE7-85FF-34CE12A5EF2F}"/>
                </a:ext>
              </a:extLst>
            </p:cNvPr>
            <p:cNvCxnSpPr>
              <a:cxnSpLocks/>
              <a:stCxn id="48" idx="4"/>
              <a:endCxn id="4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5B68F-214F-488B-85F9-F5F2E806A754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weak fairness, it satisfies it under strong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21717</TotalTime>
  <Words>7663</Words>
  <Application>Microsoft Office PowerPoint</Application>
  <PresentationFormat>Widescreen</PresentationFormat>
  <Paragraphs>1003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Detour to automata and formal languages</vt:lpstr>
      <vt:lpstr>Finite state automata</vt:lpstr>
      <vt:lpstr>How does a finite state automaton work?</vt:lpstr>
      <vt:lpstr>Language of a finite state automaton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356</cp:revision>
  <dcterms:created xsi:type="dcterms:W3CDTF">2018-01-04T23:14:16Z</dcterms:created>
  <dcterms:modified xsi:type="dcterms:W3CDTF">2022-10-03T20:42:16Z</dcterms:modified>
</cp:coreProperties>
</file>